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9" r:id="rId3"/>
    <p:sldId id="261" r:id="rId4"/>
    <p:sldId id="268" r:id="rId5"/>
    <p:sldId id="260" r:id="rId6"/>
    <p:sldId id="267" r:id="rId7"/>
    <p:sldId id="258" r:id="rId8"/>
    <p:sldId id="262" r:id="rId9"/>
    <p:sldId id="269" r:id="rId10"/>
    <p:sldId id="270" r:id="rId11"/>
    <p:sldId id="273" r:id="rId12"/>
    <p:sldId id="274" r:id="rId13"/>
    <p:sldId id="271" r:id="rId14"/>
    <p:sldId id="272" r:id="rId15"/>
    <p:sldId id="263" r:id="rId16"/>
    <p:sldId id="264" r:id="rId17"/>
    <p:sldId id="275" r:id="rId18"/>
    <p:sldId id="265" r:id="rId19"/>
    <p:sldId id="266" r:id="rId20"/>
    <p:sldId id="257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0F1020-971B-4DB0-9EEB-0B91F2C34910}" v="51" dt="2025-04-13T10:55:22.3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94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834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771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4705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9148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741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055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2014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111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920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078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562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60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787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42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538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545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846CE7D5-CF57-46EF-B807-FDD0502418D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226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846CE7D5-CF57-46EF-B807-FDD0502418D4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2080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2.png"/><Relationship Id="rId5" Type="http://schemas.openxmlformats.org/officeDocument/2006/relationships/hyperlink" Target="https://github.com/OneForward/UniGNN" TargetMode="External"/><Relationship Id="rId4" Type="http://schemas.openxmlformats.org/officeDocument/2006/relationships/hyperlink" Target="https://arxiv.org/abs/2105.00956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82" y="401638"/>
            <a:ext cx="11785600" cy="320040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UniGNN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Unified Framework for Graph and Hypergraph Neural Networks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999" y="3759039"/>
            <a:ext cx="9144000" cy="65592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BIG DATA ANALYTICS COMP4434_20242_A: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Group 29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CB92A91-C5C5-CBA1-E4E2-21673623DCA3}"/>
              </a:ext>
            </a:extLst>
          </p:cNvPr>
          <p:cNvSpPr txBox="1"/>
          <p:nvPr/>
        </p:nvSpPr>
        <p:spPr>
          <a:xfrm>
            <a:off x="7998302" y="4978942"/>
            <a:ext cx="1635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member: 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7677466-DA26-F514-7CB2-04FCA7AF78CF}"/>
              </a:ext>
            </a:extLst>
          </p:cNvPr>
          <p:cNvSpPr txBox="1"/>
          <p:nvPr/>
        </p:nvSpPr>
        <p:spPr>
          <a:xfrm>
            <a:off x="9633527" y="4987636"/>
            <a:ext cx="19692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Siu Yau Shing </a:t>
            </a:r>
          </a:p>
          <a:p>
            <a:r>
              <a:rPr lang="en-US" altLang="zh-HK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Lam Yam Ying</a:t>
            </a:r>
          </a:p>
          <a:p>
            <a:r>
              <a:rPr lang="en-US" altLang="zh-HK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Kan Wai Yi </a:t>
            </a:r>
            <a:endParaRPr lang="zh-HK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HK" altLang="en-US" dirty="0"/>
          </a:p>
        </p:txBody>
      </p:sp>
      <p:pic>
        <p:nvPicPr>
          <p:cNvPr id="19" name="音訊 18">
            <a:hlinkClick r:id="" action="ppaction://media"/>
            <a:extLst>
              <a:ext uri="{FF2B5EF4-FFF2-40B4-BE49-F238E27FC236}">
                <a16:creationId xmlns:a16="http://schemas.microsoft.com/office/drawing/2014/main" id="{9EBC31D6-3F7A-0087-CC24-1E99DDFBEE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4009293" y="4414965"/>
            <a:ext cx="2951636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285"/>
    </mc:Choice>
    <mc:Fallback xmlns="">
      <p:transition spd="slow" advTm="192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A3BFD-311D-0D0C-6FF4-6505B30FB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UniGNN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Unified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F5869-E76C-EF56-F313-CB8A940BD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GNNs were then modified to become HGNNs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GCN -&gt; 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UniGCN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GAT -&gt; 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UniGAT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GIN -&gt; 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UniGIN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 err="1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GraphSAGE</a:t>
            </a:r>
            <a:r>
              <a:rPr lang="en-US" sz="1800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 -&gt; </a:t>
            </a:r>
            <a:r>
              <a:rPr lang="en-US" sz="1800" dirty="0" err="1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UniSAGE</a:t>
            </a:r>
            <a:endParaRPr lang="en-US" sz="1800" dirty="0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buClr>
                <a:srgbClr val="FFFFFF"/>
              </a:buClr>
            </a:pPr>
            <a:r>
              <a:rPr lang="en-US" sz="1800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 tasks were used to evaluate the </a:t>
            </a:r>
            <a:r>
              <a:rPr lang="en-US" sz="1800" dirty="0" err="1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hgnns</a:t>
            </a:r>
            <a:r>
              <a:rPr lang="en-US" sz="1800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with other preexisting models: </a:t>
            </a:r>
          </a:p>
          <a:p>
            <a:pPr>
              <a:spcBef>
                <a:spcPts val="0"/>
              </a:spcBef>
              <a:buClr>
                <a:srgbClr val="FFFFFF"/>
              </a:buClr>
            </a:pPr>
            <a:r>
              <a:rPr lang="en-US" sz="1800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en-US" sz="1800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Semi-supervised Hypernode Classification</a:t>
            </a:r>
          </a:p>
          <a:p>
            <a:pPr>
              <a:spcBef>
                <a:spcPts val="0"/>
              </a:spcBef>
              <a:buClr>
                <a:srgbClr val="FFFFFF"/>
              </a:buClr>
            </a:pPr>
            <a:r>
              <a:rPr lang="en-US" sz="1800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1800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Inductive Learning on Evolving Hypergraphs </a:t>
            </a:r>
          </a:p>
          <a:p>
            <a:pPr>
              <a:spcBef>
                <a:spcPts val="0"/>
              </a:spcBef>
              <a:buClr>
                <a:srgbClr val="FFFFFF"/>
              </a:buClr>
            </a:pPr>
            <a:r>
              <a:rPr lang="en-US" sz="1800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a variant of the 1-dimensional Generalized </a:t>
            </a:r>
            <a:r>
              <a:rPr lang="en-US" sz="1800" dirty="0" err="1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Weisfeiler</a:t>
            </a:r>
            <a:r>
              <a:rPr lang="en-US" sz="1800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-Leman Algorithm (1-GWL) for hypergraph isomorphism test is used to determine the accuracy of the models</a:t>
            </a:r>
            <a:endParaRPr lang="en-US" sz="1800" dirty="0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1F278493-9E42-E896-F923-EDAAA41CEE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2137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151"/>
    </mc:Choice>
    <mc:Fallback xmlns="">
      <p:transition spd="slow" advTm="241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FDE09-8144-1CA0-8956-4C0F6FAC2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Times New Roman" panose="02020603050405020304" pitchFamily="18" charset="0"/>
                <a:ea typeface="+mj-lt"/>
                <a:cs typeface="Times New Roman" panose="02020603050405020304" pitchFamily="18" charset="0"/>
              </a:rPr>
              <a:t>Semi-supervised Hypernode Classification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EA3FC4D-C07D-57E8-4ABA-D7631513C4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036023" y="3724135"/>
            <a:ext cx="7774811" cy="279239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440B5C4-F722-8407-E7BB-1CCB92C12C26}"/>
              </a:ext>
            </a:extLst>
          </p:cNvPr>
          <p:cNvSpPr txBox="1"/>
          <p:nvPr/>
        </p:nvSpPr>
        <p:spPr>
          <a:xfrm>
            <a:off x="1398607" y="2510661"/>
            <a:ext cx="965411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task is </a:t>
            </a:r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a semi-supervised hypernode classification task aims to predict labels for the test nodes, given the hypergraph structure, all nodes’ features and very limited training labels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0EFAE71F-2418-8324-7D44-58D906746C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5737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135"/>
    </mc:Choice>
    <mc:Fallback xmlns="">
      <p:transition spd="slow" advTm="19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FC55E-8C62-2670-B2F1-321591F801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782E4-8296-E159-E0B3-F30A2D2B6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Times New Roman" panose="02020603050405020304" pitchFamily="18" charset="0"/>
                <a:ea typeface="+mj-lt"/>
                <a:cs typeface="Times New Roman" panose="02020603050405020304" pitchFamily="18" charset="0"/>
              </a:rPr>
              <a:t>Inductive Learning on Evolving Hypergraphs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2B7496-DFE6-86D8-244E-7EE590269657}"/>
              </a:ext>
            </a:extLst>
          </p:cNvPr>
          <p:cNvSpPr txBox="1"/>
          <p:nvPr/>
        </p:nvSpPr>
        <p:spPr>
          <a:xfrm>
            <a:off x="1398607" y="2510661"/>
            <a:ext cx="965411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The task for inductive learning on evolving hypergraph takes the historical hypergraph as input and predicts the unseen nodes’ labels</a:t>
            </a:r>
          </a:p>
        </p:txBody>
      </p:sp>
      <p:pic>
        <p:nvPicPr>
          <p:cNvPr id="7" name="Content Placeholder 6" descr="A table with numbers and text&#10;&#10;AI-generated content may be incorrect.">
            <a:extLst>
              <a:ext uri="{FF2B5EF4-FFF2-40B4-BE49-F238E27FC236}">
                <a16:creationId xmlns:a16="http://schemas.microsoft.com/office/drawing/2014/main" id="{BDA99AD4-583D-6031-F660-1F8808F395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274887" y="3337982"/>
            <a:ext cx="7639050" cy="2628900"/>
          </a:xfrm>
        </p:spPr>
      </p:pic>
      <p:pic>
        <p:nvPicPr>
          <p:cNvPr id="4" name="音訊 3">
            <a:hlinkClick r:id="" action="ppaction://media"/>
            <a:extLst>
              <a:ext uri="{FF2B5EF4-FFF2-40B4-BE49-F238E27FC236}">
                <a16:creationId xmlns:a16="http://schemas.microsoft.com/office/drawing/2014/main" id="{449B2979-C28C-E29F-29E2-27EEFFC382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01497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993"/>
    </mc:Choice>
    <mc:Fallback xmlns="">
      <p:transition spd="slow" advTm="159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91F1B-12A2-1988-A281-D95F7DB5A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Times New Roman" panose="02020603050405020304" pitchFamily="18" charset="0"/>
                <a:ea typeface="+mj-lt"/>
                <a:cs typeface="Times New Roman" panose="02020603050405020304" pitchFamily="18" charset="0"/>
              </a:rPr>
              <a:t>UniGCNII</a:t>
            </a:r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Times New Roman" panose="02020603050405020304" pitchFamily="18" charset="0"/>
                <a:ea typeface="+mj-lt"/>
                <a:cs typeface="Times New Roman" panose="02020603050405020304" pitchFamily="18" charset="0"/>
              </a:rPr>
              <a:t>, the first deep hypergraph neural network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FC830-3CD2-C999-7868-E9CF5D446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Generalise</a:t>
            </a:r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GCNII, a powerful deep graph convolutional network enhanced with Initial Residual Connection and Identity Mapping, to vanquish the </a:t>
            </a:r>
            <a:r>
              <a:rPr lang="en-US" dirty="0" err="1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oversmoothing</a:t>
            </a:r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en-US" dirty="0" err="1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problemto</a:t>
            </a:r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become UNIGCNII</a:t>
            </a:r>
          </a:p>
          <a:p>
            <a:pPr>
              <a:buClr>
                <a:srgbClr val="FFFFFF"/>
              </a:buClr>
            </a:pPr>
            <a:endParaRPr lang="en-US" dirty="0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>
              <a:buClr>
                <a:srgbClr val="FFFFFF"/>
              </a:buClr>
            </a:pPr>
            <a:endParaRPr lang="en-US" dirty="0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>
              <a:buClr>
                <a:srgbClr val="FFFFFF"/>
              </a:buClr>
            </a:pPr>
            <a:endParaRPr lang="en-US" dirty="0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>
              <a:buClr>
                <a:srgbClr val="FFFFFF"/>
              </a:buClr>
            </a:pPr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where α and β are hyperparameters, I is identity matrix and x 0 </a:t>
            </a:r>
            <a:r>
              <a:rPr lang="en-US" dirty="0" err="1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</a:t>
            </a:r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is the initial feature of vertex </a:t>
            </a:r>
            <a:r>
              <a:rPr lang="en-US" dirty="0" err="1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</a:t>
            </a:r>
            <a:endParaRPr lang="en-US" dirty="0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 math symbols on a white background&#10;&#10;AI-generated content may be incorrect.">
            <a:extLst>
              <a:ext uri="{FF2B5EF4-FFF2-40B4-BE49-F238E27FC236}">
                <a16:creationId xmlns:a16="http://schemas.microsoft.com/office/drawing/2014/main" id="{80FB4C21-4147-88E5-551B-9F428C36B4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1146" y="4001938"/>
            <a:ext cx="5524500" cy="838200"/>
          </a:xfrm>
          <a:prstGeom prst="rect">
            <a:avLst/>
          </a:prstGeom>
        </p:spPr>
      </p:pic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0A71301F-81C9-C96D-9ECE-111C69B241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5342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54"/>
    </mc:Choice>
    <mc:Fallback xmlns="">
      <p:transition spd="slow" advTm="150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D834E-C83C-CF2A-536C-948A2B001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1" y="609600"/>
            <a:ext cx="6573685" cy="1905000"/>
          </a:xfrm>
        </p:spPr>
        <p:txBody>
          <a:bodyPr>
            <a:normAutofit/>
          </a:bodyPr>
          <a:lstStyle/>
          <a:p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Performance of </a:t>
            </a:r>
            <a:r>
              <a:rPr lang="en-US" dirty="0" err="1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UniGCNII</a:t>
            </a:r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compared to other HGNNs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ED9AB5-05C8-47E1-5996-03FE1ACA8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6573684" cy="3216276"/>
          </a:xfrm>
        </p:spPr>
        <p:txBody>
          <a:bodyPr anchor="t">
            <a:normAutofit/>
          </a:bodyPr>
          <a:lstStyle/>
          <a:p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The experiment uses the same setting as described in the semi-supervised hypernode classification task, except that additional 20% of the original testing split is used as the validation split.</a:t>
            </a:r>
          </a:p>
          <a:p>
            <a:pPr>
              <a:buClr>
                <a:srgbClr val="FFFFFF"/>
              </a:buClr>
            </a:pPr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the performance of vanilla models drop significantly as depths increase while </a:t>
            </a:r>
            <a:r>
              <a:rPr lang="en-US" dirty="0" err="1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unigcnii</a:t>
            </a:r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performance increases</a:t>
            </a:r>
            <a:endParaRPr lang="en-US" dirty="0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 descr="A table of numbers and letters&#10;&#10;AI-generated content may be incorrect.">
            <a:extLst>
              <a:ext uri="{FF2B5EF4-FFF2-40B4-BE49-F238E27FC236}">
                <a16:creationId xmlns:a16="http://schemas.microsoft.com/office/drawing/2014/main" id="{FEC2DF41-153F-44FA-DA9F-76E661F19E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0839" y="894777"/>
            <a:ext cx="3976788" cy="4748404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03923A20-981B-9694-8051-069A92CD24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2086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680"/>
    </mc:Choice>
    <mc:Fallback xmlns="">
      <p:transition spd="slow" advTm="226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75A2D-7E0E-C2BB-9897-4E141A750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338202-CE67-3CED-6D93-DE68AFF8C8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dataset used for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UniGNN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is </a:t>
            </a:r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DBLP, </a:t>
            </a:r>
            <a:r>
              <a:rPr lang="en-US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Pubmed</a:t>
            </a:r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Citeseer</a:t>
            </a:r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and Cora</a:t>
            </a:r>
          </a:p>
          <a:p>
            <a:r>
              <a:rPr lang="en-US" b="1" err="1">
                <a:solidFill>
                  <a:schemeClr val="tx1">
                    <a:lumMod val="95000"/>
                  </a:schemeClr>
                </a:solidFill>
                <a:latin typeface="Times New Roman"/>
                <a:ea typeface="+mn-lt"/>
                <a:cs typeface="Times New Roman"/>
              </a:rPr>
              <a:t>Pubmed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Times New Roman"/>
                <a:ea typeface="+mn-lt"/>
                <a:cs typeface="Times New Roman"/>
              </a:rPr>
              <a:t> be dataset, </a:t>
            </a:r>
            <a:r>
              <a:rPr lang="en-US" err="1">
                <a:solidFill>
                  <a:schemeClr val="tx1">
                    <a:lumMod val="95000"/>
                  </a:schemeClr>
                </a:solidFill>
                <a:latin typeface="Times New Roman"/>
                <a:ea typeface="+mn-lt"/>
                <a:cs typeface="Times New Roman"/>
              </a:rPr>
              <a:t>thedata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Times New Roman"/>
                <a:ea typeface="+mn-lt"/>
                <a:cs typeface="Times New Roman"/>
              </a:rPr>
              <a:t> size 19717 x 500 &gt; 1000000</a:t>
            </a:r>
            <a:endParaRPr lang="en-US">
              <a:solidFill>
                <a:schemeClr val="tx1">
                  <a:lumMod val="95000"/>
                </a:schemeClr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Times New Roman"/>
              <a:cs typeface="Times New Roman"/>
            </a:endParaRPr>
          </a:p>
          <a:p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Times New Roman"/>
                <a:ea typeface="+mn-lt"/>
                <a:cs typeface="Times New Roman"/>
              </a:rPr>
              <a:t>Due the Dataset training set and test set are fixed, we no need using k-fold to do cross-validation</a:t>
            </a:r>
            <a:endParaRPr lang="en-US" dirty="0">
              <a:solidFill>
                <a:schemeClr val="tx1">
                  <a:lumMod val="95000"/>
                </a:schemeClr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Times New Roman"/>
              <a:ea typeface="+mn-lt"/>
              <a:cs typeface="Times New Roman"/>
            </a:endParaRPr>
          </a:p>
          <a:p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Hypergraph is created with each vertex representing a document</a:t>
            </a:r>
          </a:p>
          <a:p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The semi-supervised hypernode classification task aims to predict labels for the test nodes, given the hypergraph structure, all nodes’ features and very limited training labels. </a:t>
            </a:r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B5F272C1-EE3F-9C4F-D9F5-0CF1188D73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28763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940"/>
    </mc:Choice>
    <mc:Fallback xmlns="">
      <p:transition spd="slow" advTm="149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90AE8-A19E-7A00-EB68-3A0AC1D55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7D991-8A0A-718F-75E6-19C7B35266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5669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latin typeface="Times New Roman"/>
                <a:cs typeface="Times New Roman"/>
              </a:rPr>
              <a:t>Traditional machine learning algorithms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000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</a:t>
            </a:r>
            <a:endParaRPr lang="en-US" sz="2000" dirty="0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000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vector machine (SVM)</a:t>
            </a:r>
            <a:endParaRPr lang="en-US" sz="2000" dirty="0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latin typeface="Times New Roman"/>
                <a:cs typeface="Times New Roman"/>
              </a:rPr>
              <a:t>Neural network</a:t>
            </a:r>
            <a:endParaRPr lang="en-US" dirty="0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Times New Roman"/>
              <a:cs typeface="Times New Roman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000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latin typeface="Times New Roman"/>
                <a:cs typeface="Times New Roman"/>
              </a:rPr>
              <a:t>Multi-layer perceptron (MLP)</a:t>
            </a:r>
            <a:endParaRPr lang="en-US" dirty="0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Century Gothic" panose="020B0502020202020204"/>
              <a:cs typeface="Times New Roman"/>
            </a:endParaRPr>
          </a:p>
          <a:p>
            <a:pPr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/>
                <a:cs typeface="Times New Roman"/>
              </a:rPr>
              <a:t>Complicated neural network architectures</a:t>
            </a:r>
            <a:endParaRPr lang="en-US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Century Gothic" panose="020B0502020202020204"/>
              <a:cs typeface="Times New Roman"/>
            </a:endParaRPr>
          </a:p>
          <a:p>
            <a:pPr lvl="1">
              <a:buClr>
                <a:srgbClr val="FFFFFF"/>
              </a:buClr>
              <a:buFont typeface="Courier New" panose="020B0604020202020204" pitchFamily="34" charset="0"/>
              <a:buChar char="o"/>
            </a:pPr>
            <a:r>
              <a:rPr lang="en-US" err="1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/>
                <a:cs typeface="Times New Roman"/>
              </a:rPr>
              <a:t>ModifiedGNN</a:t>
            </a:r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/>
                <a:cs typeface="Times New Roman"/>
              </a:rPr>
              <a:t> </a:t>
            </a:r>
            <a:endParaRPr lang="en-US" dirty="0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latin typeface="Times New Roman"/>
              <a:cs typeface="Times New Roman"/>
            </a:endParaRPr>
          </a:p>
          <a:p>
            <a:pPr>
              <a:buClr>
                <a:srgbClr val="FFFFFF"/>
              </a:buClr>
              <a:buFont typeface="Arial" panose="020B0604020202020204" pitchFamily="34" charset="0"/>
              <a:buChar char="•"/>
            </a:pPr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latin typeface="Times New Roman"/>
                <a:cs typeface="Times New Roman"/>
              </a:rPr>
              <a:t>Each run 10 times to test the model</a:t>
            </a:r>
            <a:endParaRPr lang="en-US" dirty="0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Times New Roman"/>
              <a:cs typeface="Times New Roman"/>
            </a:endParaRPr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BF187152-936C-C63D-95BE-6E3DC7B188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09574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973"/>
    </mc:Choice>
    <mc:Fallback xmlns="">
      <p:transition spd="slow" advTm="269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E0F69-76EC-305E-2A7C-658325351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Our Design for a new solution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98359-9922-9880-6261-4BA5EA517F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690552"/>
          </a:xfrm>
        </p:spPr>
        <p:txBody>
          <a:bodyPr>
            <a:normAutofit/>
          </a:bodyPr>
          <a:lstStyle/>
          <a:p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Our designs new graph neural network architecture, </a:t>
            </a:r>
            <a:r>
              <a:rPr lang="en-US" b="1" dirty="0" err="1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ModifiedGNN</a:t>
            </a:r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, which is specifically designed to process complex graph structured data. combines:</a:t>
            </a:r>
          </a:p>
          <a:p>
            <a:pPr lvl="1">
              <a:buClr>
                <a:srgbClr val="FFFFFF"/>
              </a:buClr>
              <a:buFont typeface="Courier New"/>
              <a:buChar char="o"/>
            </a:pPr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Multi-scale information propagation </a:t>
            </a:r>
          </a:p>
          <a:p>
            <a:pPr lvl="1">
              <a:buClr>
                <a:srgbClr val="FFFFFF"/>
              </a:buClr>
              <a:buFont typeface="Courier New"/>
              <a:buChar char="o"/>
            </a:pPr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Multi-layer nonlinear transformation </a:t>
            </a:r>
          </a:p>
          <a:p>
            <a:pPr lvl="1">
              <a:buClr>
                <a:srgbClr val="FFFFFF"/>
              </a:buClr>
              <a:buFont typeface="Courier New"/>
              <a:buChar char="o"/>
            </a:pPr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Residual connections and learned information gating </a:t>
            </a:r>
          </a:p>
          <a:p>
            <a:pPr marL="0" indent="0">
              <a:buClr>
                <a:srgbClr val="FFFFFF"/>
              </a:buClr>
              <a:buNone/>
            </a:pPr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more effectively capture the deep relationships and contextual information between nodes.</a:t>
            </a:r>
            <a:endParaRPr lang="en-US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147D85D3-7FAA-F7DC-D8BB-CBADE53FA0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65392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757"/>
    </mc:Choice>
    <mc:Fallback xmlns="">
      <p:transition spd="slow" advTm="227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8DC54-6E36-581A-66DB-B049BAEAE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95203-D284-6E25-9090-303D0747E4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Accuracy:</a:t>
            </a:r>
          </a:p>
          <a:p>
            <a:pPr lvl="1">
              <a:buClr>
                <a:srgbClr val="FFFFFF"/>
              </a:buClr>
              <a:buFont typeface="Courier New"/>
              <a:buChar char="o"/>
            </a:pPr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/>
                <a:cs typeface="Times New Roman"/>
              </a:rPr>
              <a:t>Paper design: UNIGNN(</a:t>
            </a:r>
            <a:r>
              <a:rPr lang="en-US" dirty="0" err="1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/>
                <a:cs typeface="Times New Roman"/>
              </a:rPr>
              <a:t>UniSAGE</a:t>
            </a:r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/>
                <a:cs typeface="Times New Roman"/>
              </a:rPr>
              <a:t> model): 72.1498Our</a:t>
            </a:r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latin typeface="Times New Roman"/>
                <a:cs typeface="Times New Roman"/>
              </a:rPr>
              <a:t> Design:</a:t>
            </a:r>
            <a:endParaRPr lang="en-US" dirty="0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Times New Roman"/>
              <a:cs typeface="Times New Roman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latin typeface="Times New Roman"/>
                <a:cs typeface="Times New Roman"/>
              </a:rPr>
              <a:t>SVM: 70.4547</a:t>
            </a:r>
            <a:endParaRPr lang="en-US" sz="1800" dirty="0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 b="1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latin typeface="Times New Roman"/>
                <a:cs typeface="Times New Roman"/>
              </a:rPr>
              <a:t>Random Forest: 73.8098</a:t>
            </a:r>
            <a:endParaRPr lang="en-US" sz="1800" b="1" dirty="0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Times New Roman"/>
              <a:cs typeface="Times New Roman"/>
            </a:endParaRPr>
          </a:p>
          <a:p>
            <a:pPr lvl="2">
              <a:buClr>
                <a:srgbClr val="FFFFFF"/>
              </a:buClr>
              <a:buFont typeface="Wingdings" panose="020B0604020202020204" pitchFamily="34" charset="0"/>
              <a:buChar char="§"/>
            </a:pPr>
            <a:r>
              <a:rPr lang="en-US" sz="180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latin typeface="Times New Roman"/>
                <a:cs typeface="Times New Roman"/>
              </a:rPr>
              <a:t>MLP: 67.0884</a:t>
            </a:r>
            <a:endParaRPr lang="en-US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latin typeface="Times New Roman"/>
              <a:cs typeface="Times New Roman"/>
            </a:endParaRPr>
          </a:p>
          <a:p>
            <a:pPr lvl="2">
              <a:buClr>
                <a:srgbClr val="FFFFFF"/>
              </a:buClr>
              <a:buFont typeface="Wingdings" panose="020B0604020202020204" pitchFamily="34" charset="0"/>
              <a:buChar char="§"/>
            </a:pPr>
            <a:r>
              <a:rPr lang="en-US" sz="1800" dirty="0" err="1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/>
                <a:cs typeface="Times New Roman"/>
              </a:rPr>
              <a:t>ModifiedGNN</a:t>
            </a:r>
            <a:r>
              <a:rPr lang="en-US" sz="1800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Times New Roman"/>
                <a:cs typeface="Times New Roman"/>
              </a:rPr>
              <a:t>: 72.5607</a:t>
            </a:r>
            <a:endParaRPr lang="en-US" dirty="0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gradFill flip="none" rotWithShape="1">
                <a:gsLst>
                  <a:gs pos="0">
                    <a:prstClr val="white"/>
                  </a:gs>
                  <a:gs pos="100000">
                    <a:prstClr val="white">
                      <a:lumMod val="75000"/>
                    </a:prstClr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音訊 7">
            <a:hlinkClick r:id="" action="ppaction://media"/>
            <a:extLst>
              <a:ext uri="{FF2B5EF4-FFF2-40B4-BE49-F238E27FC236}">
                <a16:creationId xmlns:a16="http://schemas.microsoft.com/office/drawing/2014/main" id="{3FFE6D0F-C35D-D083-69F9-BB0DAF6E6C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8442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275"/>
    </mc:Choice>
    <mc:Fallback xmlns="">
      <p:transition spd="slow" advTm="272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AF1F5-EF8D-FA2A-453E-2FBE8A6E6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89B08-AF49-3B07-7846-F24D2BE85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20"/>
              </a:spcBef>
            </a:pPr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latin typeface="Times New Roman"/>
                <a:cs typeface="Times New Roman"/>
              </a:rPr>
              <a:t>UNIGNN (Paper): serves as a reference for performance Model.</a:t>
            </a:r>
            <a:endParaRPr lang="zh-TW" altLang="en-US" dirty="0"/>
          </a:p>
          <a:p>
            <a:pPr>
              <a:spcBef>
                <a:spcPts val="20"/>
              </a:spcBef>
              <a:buClr>
                <a:srgbClr val="FFFFFF"/>
              </a:buClr>
            </a:pPr>
            <a:r>
              <a:rPr lang="en-US" dirty="0">
                <a:solidFill>
                  <a:srgbClr val="FFFFFF"/>
                </a:solidFill>
                <a:latin typeface="Times New Roman"/>
                <a:cs typeface="Times New Roman"/>
              </a:rPr>
              <a:t>Our Model:</a:t>
            </a:r>
            <a:endParaRPr lang="en-US" dirty="0"/>
          </a:p>
          <a:p>
            <a:pPr lvl="1">
              <a:buClr>
                <a:srgbClr val="FFFFFF"/>
              </a:buClr>
              <a:buFont typeface="Courier New"/>
              <a:buChar char="o"/>
            </a:pPr>
            <a:r>
              <a:rPr lang="en-US" dirty="0">
                <a:solidFill>
                  <a:srgbClr val="FFFFFF"/>
                </a:solidFill>
                <a:latin typeface="Times New Roman"/>
                <a:cs typeface="Times New Roman"/>
              </a:rPr>
              <a:t>Modified GNN: Slightly or nearly better than the paper model.</a:t>
            </a:r>
            <a:endParaRPr lang="en-US" dirty="0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 lvl="1">
              <a:buClr>
                <a:srgbClr val="FFFFFF"/>
              </a:buClr>
              <a:buFont typeface="Courier New"/>
              <a:buChar char="o"/>
            </a:pPr>
            <a:r>
              <a:rPr lang="en-US" dirty="0">
                <a:solidFill>
                  <a:srgbClr val="FFFFFF"/>
                </a:solidFill>
                <a:latin typeface="Times New Roman"/>
                <a:cs typeface="Times New Roman"/>
              </a:rPr>
              <a:t>Random Forest: Achieves the highest accuracy among all models.</a:t>
            </a:r>
            <a:endParaRPr lang="en-US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 lvl="1">
              <a:buClr>
                <a:srgbClr val="FFFFFF"/>
              </a:buClr>
              <a:buFont typeface="Courier New"/>
              <a:buChar char="o"/>
            </a:pPr>
            <a:r>
              <a:rPr lang="en-US" dirty="0">
                <a:solidFill>
                  <a:srgbClr val="FFFFFF"/>
                </a:solidFill>
                <a:latin typeface="Times New Roman"/>
                <a:cs typeface="Times New Roman"/>
              </a:rPr>
              <a:t>SVM &amp; MLP: Show lower accuracy compared to the paper's model.</a:t>
            </a:r>
            <a:endParaRPr lang="en-US" dirty="0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>
              <a:buClr>
                <a:srgbClr val="FFFFFF"/>
              </a:buClr>
            </a:pPr>
            <a:endParaRPr lang="en-US" dirty="0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CCDCFACE-F709-D5F4-7122-396673696C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52636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975"/>
    </mc:Choice>
    <mc:Fallback xmlns="">
      <p:transition spd="slow" advTm="369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BCCD8-AA58-3D1A-C44D-D95A98FA1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E7939-EA72-A7E5-6C9B-1C16D4091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32740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514350" indent="-514350">
              <a:buAutoNum type="arabicPeriod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 Knowledge</a:t>
            </a:r>
          </a:p>
          <a:p>
            <a:pPr marL="1085850" lvl="1" indent="-342900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GNNs</a:t>
            </a:r>
          </a:p>
          <a:p>
            <a:pPr marL="1085850" lvl="1" indent="-342900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Hypergraphs</a:t>
            </a:r>
          </a:p>
          <a:p>
            <a:pPr marL="1085850" lvl="1" indent="-342900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HGNNs</a:t>
            </a:r>
          </a:p>
          <a:p>
            <a:pPr marL="514350" indent="-514350">
              <a:buAutoNum type="arabicPeriod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</a:p>
          <a:p>
            <a:pPr marL="514350" indent="-514350">
              <a:buAutoNum type="arabicPeriod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  <a:p>
            <a:pPr marL="514350" indent="-514350">
              <a:buAutoNum type="arabicPeriod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  <a:p>
            <a:pPr marL="514350" indent="-514350">
              <a:buAutoNum type="arabicPeriod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Comparisons</a:t>
            </a:r>
          </a:p>
          <a:p>
            <a:pPr marL="514350" indent="-514350">
              <a:buAutoNum type="arabicPeriod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音訊 6">
            <a:hlinkClick r:id="" action="ppaction://media"/>
            <a:extLst>
              <a:ext uri="{FF2B5EF4-FFF2-40B4-BE49-F238E27FC236}">
                <a16:creationId xmlns:a16="http://schemas.microsoft.com/office/drawing/2014/main" id="{2D2A4F60-7732-D00B-3EC3-C36C9AEF60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60211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33"/>
    </mc:Choice>
    <mc:Fallback xmlns="">
      <p:transition spd="slow" advTm="150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F1436-B851-6CBC-E7AC-E676E2003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FDE2A-AE38-374E-2D67-494617207C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  <a:hlinkClick r:id="rId4"/>
              </a:rPr>
              <a:t>https://arxiv.org/abs/2105.00956</a:t>
            </a:r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</a:t>
            </a:r>
          </a:p>
          <a:p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code: </a:t>
            </a:r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  <a:hlinkClick r:id="rId5"/>
              </a:rPr>
              <a:t>https://github.com/OneForward/UniGNN</a:t>
            </a:r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   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281DF88A-55B1-01FF-286B-3864071463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52419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32"/>
    </mc:Choice>
    <mc:Fallback xmlns="">
      <p:transition spd="slow" advTm="57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87047-984D-1EB1-753C-4AD0FAA3B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Abstract/Background of Paper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5F088-E2DA-A2B9-4D75-468CA76AF2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IJCAI-21</a:t>
            </a:r>
          </a:p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Attempt to apply Graphical Neural Network (GNN) 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network design and learning strategy 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towards Hypergraph Neural Networks (HGNNs)</a:t>
            </a:r>
          </a:p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Solve 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problem of over-smoothing, an issue when node embeddings in GNNs tend to converge as layers are stacked up and the performance downgrades significantly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Analyse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how powerful are HGNNs</a:t>
            </a:r>
          </a:p>
          <a:p>
            <a:endParaRPr lang="en-US" dirty="0">
              <a:solidFill>
                <a:srgbClr val="242424"/>
              </a:solidFill>
              <a:latin typeface="Aptos"/>
            </a:endParaRPr>
          </a:p>
        </p:txBody>
      </p:sp>
      <p:pic>
        <p:nvPicPr>
          <p:cNvPr id="9" name="音訊 8">
            <a:hlinkClick r:id="" action="ppaction://media"/>
            <a:extLst>
              <a:ext uri="{FF2B5EF4-FFF2-40B4-BE49-F238E27FC236}">
                <a16:creationId xmlns:a16="http://schemas.microsoft.com/office/drawing/2014/main" id="{D9DAC7F8-3131-403D-B06D-C2DAAC8919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30023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144"/>
    </mc:Choice>
    <mc:Fallback xmlns="">
      <p:transition spd="slow" advTm="34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755DB-6DB6-F88F-FD69-F36683A0A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of Paper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4DA77-76BB-BD17-F26B-E350FF425D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 err="1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UniGNN</a:t>
            </a:r>
            <a:r>
              <a:rPr lang="en-US" sz="2400" dirty="0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, a unified framework for interpreting the message passing process in graph and hypergraph neural networks, which can generalize general GNN models into hypergraphs</a:t>
            </a:r>
          </a:p>
          <a:p>
            <a:r>
              <a:rPr lang="en-US" sz="2400" dirty="0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Creation of </a:t>
            </a:r>
            <a:r>
              <a:rPr lang="en-US" sz="2400" dirty="0" err="1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UniGCNII</a:t>
            </a:r>
            <a:r>
              <a:rPr lang="en-US" sz="2400" dirty="0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, the first deep hypergraph neural network to solve the over-smoothing issue</a:t>
            </a:r>
          </a:p>
          <a:p>
            <a:r>
              <a:rPr lang="en-US" sz="2400" dirty="0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Evaluate the </a:t>
            </a:r>
            <a:r>
              <a:rPr lang="en-US" sz="2400" dirty="0" err="1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UniGNN</a:t>
            </a:r>
            <a:r>
              <a:rPr lang="en-US" sz="2400" dirty="0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framework and </a:t>
            </a:r>
            <a:r>
              <a:rPr lang="en-US" sz="2400" dirty="0" err="1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UniGCNII</a:t>
            </a:r>
            <a:r>
              <a:rPr lang="en-US" sz="2400" dirty="0">
                <a:solidFill>
                  <a:schemeClr val="tx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 Neural Network using datasets </a:t>
            </a:r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EE8FB717-E80F-AD79-B7ED-F4DD0E00DD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9817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309"/>
    </mc:Choice>
    <mc:Fallback xmlns="">
      <p:transition spd="slow" advTm="453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CEFE3-20D9-88A6-7ADA-CA3ECF00D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GNNs (Graphical Neural Networks)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ECB15-95FC-0D8C-11F0-54617E642E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type of Neural Network that works with Graphs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Nodes represent objects, and Edges represent relationship/connections between them</a:t>
            </a:r>
          </a:p>
          <a:p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Nodes aggregate information from their neighbors, enabling the model to learn representations that incorporate both local graph structure and node features.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55B28858-F633-02C7-556D-B33B6F3590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66313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884"/>
    </mc:Choice>
    <mc:Fallback xmlns="">
      <p:transition spd="slow" advTm="168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D7900-DFF9-D48A-87D6-0688F6764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GNNs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E738E-E86B-6D6B-393C-522D4AECE8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87234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600" b="1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Message Passing</a:t>
            </a:r>
            <a:r>
              <a:rPr lang="en-US" sz="16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:</a:t>
            </a:r>
            <a:endParaRPr lang="en-US" sz="1600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6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Nodes iteratively collect "messages" (feature vectors) from their neighbors.</a:t>
            </a:r>
            <a:endParaRPr lang="en-US" sz="1600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6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These messages are aggregated (e.g., summed, averaged) and combined with the node's own features.</a:t>
            </a:r>
            <a:endParaRPr lang="en-US" sz="1600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6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This process is repeated across multiple layers, allowing nodes to capture information from increasingly distant neighbors.</a:t>
            </a:r>
            <a:endParaRPr lang="en-US" sz="1600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b="1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Learning Representations</a:t>
            </a:r>
            <a:r>
              <a:rPr lang="en-US" sz="16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:</a:t>
            </a:r>
            <a:endParaRPr lang="en-US" sz="1600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6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Each layer updates node embeddings (low-dimensional vectors) by blending neighborhood data with the node’s current state.</a:t>
            </a:r>
            <a:endParaRPr lang="en-US" sz="1600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16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The final embeddings can be used for tasks like node classification, link prediction, or graph classification.</a:t>
            </a:r>
            <a:endParaRPr lang="en-US" sz="1600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FD97C7-1A69-1000-AEFD-7B7E7C0F91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3282" y="1781751"/>
            <a:ext cx="6111067" cy="885248"/>
          </a:xfrm>
          <a:prstGeom prst="rect">
            <a:avLst/>
          </a:prstGeom>
        </p:spPr>
      </p:pic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DDC0B3C0-8EC8-A2E4-4B87-B0E27B7142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28098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180"/>
    </mc:Choice>
    <mc:Fallback xmlns="">
      <p:transition spd="slow" advTm="291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3E926-0417-884A-08D2-F5084BD9B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are Hypergraphs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225AF-BB39-CFDE-24B6-1BA269E24B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12420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Hypergraphs have edges that can connect any number of nodes, where a normal graph have edges that connect only 2 nodes</a:t>
            </a:r>
          </a:p>
          <a:p>
            <a:r>
              <a:rPr lang="en-US" sz="1800" dirty="0"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Hypergraphs: Capture group interactions instead of binary relationships (e.g., co-authors in a paper, ingredients in a recipe).</a:t>
            </a:r>
          </a:p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1C8E92-79E1-9B43-C773-0F94D81EE9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6390" y="4136735"/>
            <a:ext cx="8096250" cy="2295525"/>
          </a:xfrm>
          <a:prstGeom prst="rect">
            <a:avLst/>
          </a:prstGeom>
        </p:spPr>
      </p:pic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5418EF85-29EC-6A8C-4ED1-C029C11A89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86955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108"/>
    </mc:Choice>
    <mc:Fallback xmlns="">
      <p:transition spd="slow" advTm="171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E9909-CCBD-EBDD-1692-0E040D506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HGNNs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(Hypergraph Neural Networks)</a:t>
            </a:r>
            <a:endParaRPr lang="en-US" sz="1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99CED-DDFC-8C88-C18F-7EF9DA7E6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Neural Networks that are designed</a:t>
            </a:r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to model and learn from hypergraphs</a:t>
            </a:r>
          </a:p>
          <a:p>
            <a:r>
              <a:rPr lang="en-US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Unlike GNNs, which propagate information along edges between pairs of nodes, HNNs aggregate information across all nodes connected by a hyperedge, enabling the modeling of higher-order dependencies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AF6325B7-3864-5EC2-0D09-1BFF83FBF7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0069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807"/>
    </mc:Choice>
    <mc:Fallback xmlns="">
      <p:transition spd="slow" advTm="248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BB79C-28E7-9863-97C2-39F3FBEB5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5814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ea typeface="+mj-lt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ea typeface="+mj-lt"/>
                <a:cs typeface="Times New Roman" panose="02020603050405020304" pitchFamily="18" charset="0"/>
              </a:rPr>
              <a:t>UniGNN</a:t>
            </a:r>
            <a:r>
              <a:rPr lang="en-US" sz="4000" dirty="0">
                <a:latin typeface="Times New Roman" panose="02020603050405020304" pitchFamily="18" charset="0"/>
                <a:ea typeface="+mj-lt"/>
                <a:cs typeface="Times New Roman" panose="02020603050405020304" pitchFamily="18" charset="0"/>
              </a:rPr>
              <a:t>: a Unified Framework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 descr="A close-up of a diagram&#10;&#10;AI-generated content may be incorrect.">
            <a:extLst>
              <a:ext uri="{FF2B5EF4-FFF2-40B4-BE49-F238E27FC236}">
                <a16:creationId xmlns:a16="http://schemas.microsoft.com/office/drawing/2014/main" id="{57C3B35A-A2C6-DD39-857C-5CCAB4F4E6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306417" y="1723064"/>
            <a:ext cx="5740688" cy="1383298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51B82B-6F8D-DCA7-F3DF-CF6FEE6952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8239" y="3628064"/>
            <a:ext cx="4598866" cy="194383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C89EDA3-A8FF-86DB-C509-F46FAA6D20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7614" y="1869720"/>
            <a:ext cx="5095875" cy="9334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1A8B2F-A9A9-B5DE-40E6-20E2B446C2DB}"/>
              </a:ext>
            </a:extLst>
          </p:cNvPr>
          <p:cNvSpPr txBox="1"/>
          <p:nvPr/>
        </p:nvSpPr>
        <p:spPr>
          <a:xfrm>
            <a:off x="191477" y="3200400"/>
            <a:ext cx="7179141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 1: Hyperedge Aggregation 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ϕ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1​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each hyperedge e, aggregate the features of all nodes in e, where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ϕ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1​ is permutation-invariant (e.g., sum, mean, or a learnable function). This produces a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hyperedge representation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that summarizes the nodes 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 2: Node Update 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ϕ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2​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each node 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aggregate the representations of all hyperedges where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ϕ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2​ is another permutation-invariant function. This step combines the node’s own features ​ with aggregated hyperedge information.</a:t>
            </a:r>
          </a:p>
        </p:txBody>
      </p:sp>
      <p:pic>
        <p:nvPicPr>
          <p:cNvPr id="8" name="音訊 7">
            <a:hlinkClick r:id="" action="ppaction://media"/>
            <a:extLst>
              <a:ext uri="{FF2B5EF4-FFF2-40B4-BE49-F238E27FC236}">
                <a16:creationId xmlns:a16="http://schemas.microsoft.com/office/drawing/2014/main" id="{59F65133-4041-9B2D-6663-CBC9ACBE3C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6689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522"/>
    </mc:Choice>
    <mc:Fallback xmlns="">
      <p:transition spd="slow" advTm="195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網狀">
  <a:themeElements>
    <a:clrScheme name="網狀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網狀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網狀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TM03457485[[fn=網狀]]</Template>
  <TotalTime>9</TotalTime>
  <Words>1010</Words>
  <Application>Microsoft Office PowerPoint</Application>
  <PresentationFormat>Widescreen</PresentationFormat>
  <Paragraphs>109</Paragraphs>
  <Slides>20</Slides>
  <Notes>0</Notes>
  <HiddenSlides>0</HiddenSlides>
  <MMClips>20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網狀</vt:lpstr>
      <vt:lpstr>UniGNN: a Unified Framework for Graph and Hypergraph Neural Networks</vt:lpstr>
      <vt:lpstr>Table of Contents</vt:lpstr>
      <vt:lpstr>Abstract/Background of Paper</vt:lpstr>
      <vt:lpstr>Results of Paper</vt:lpstr>
      <vt:lpstr>GNNs (Graphical Neural Networks)</vt:lpstr>
      <vt:lpstr>How GNNs Work</vt:lpstr>
      <vt:lpstr>What are Hypergraphs</vt:lpstr>
      <vt:lpstr>HGNNs (Hypergraph Neural Networks)</vt:lpstr>
      <vt:lpstr> UniGNN: a Unified Framework</vt:lpstr>
      <vt:lpstr>UniGNN: a Unified Framework</vt:lpstr>
      <vt:lpstr>Semi-supervised Hypernode Classification</vt:lpstr>
      <vt:lpstr>Inductive Learning on Evolving Hypergraphs</vt:lpstr>
      <vt:lpstr>UniGCNII, the first deep hypergraph neural network</vt:lpstr>
      <vt:lpstr>Performance of UniGCNII compared to other HGNNs</vt:lpstr>
      <vt:lpstr>Dataset</vt:lpstr>
      <vt:lpstr>Methodology</vt:lpstr>
      <vt:lpstr>Our Design for a new solution</vt:lpstr>
      <vt:lpstr>Results</vt:lpstr>
      <vt:lpstr>Comparison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KAN, WaiYi [Student]</cp:lastModifiedBy>
  <cp:revision>2</cp:revision>
  <dcterms:created xsi:type="dcterms:W3CDTF">2025-04-08T15:41:01Z</dcterms:created>
  <dcterms:modified xsi:type="dcterms:W3CDTF">2025-06-19T03:45:36Z</dcterms:modified>
</cp:coreProperties>
</file>

<file path=docProps/thumbnail.jpeg>
</file>